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9" r:id="rId3"/>
    <p:sldId id="286" r:id="rId4"/>
    <p:sldId id="287" r:id="rId5"/>
    <p:sldId id="288" r:id="rId6"/>
    <p:sldId id="264" r:id="rId7"/>
    <p:sldId id="256" r:id="rId8"/>
    <p:sldId id="257" r:id="rId9"/>
    <p:sldId id="258" r:id="rId10"/>
    <p:sldId id="259" r:id="rId11"/>
    <p:sldId id="260" r:id="rId12"/>
    <p:sldId id="261" r:id="rId13"/>
    <p:sldId id="279" r:id="rId14"/>
    <p:sldId id="282" r:id="rId15"/>
    <p:sldId id="262" r:id="rId16"/>
    <p:sldId id="284" r:id="rId17"/>
    <p:sldId id="285" r:id="rId18"/>
    <p:sldId id="280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4" r:id="rId28"/>
    <p:sldId id="281" r:id="rId29"/>
    <p:sldId id="273" r:id="rId30"/>
    <p:sldId id="278" r:id="rId31"/>
    <p:sldId id="283" r:id="rId32"/>
    <p:sldId id="277" r:id="rId3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B30D84"/>
    <a:srgbClr val="0F5120"/>
    <a:srgbClr val="FF66CC"/>
    <a:srgbClr val="4AABC6"/>
    <a:srgbClr val="0099FF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style val="21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endParaRPr lang="tr-T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GÜNLÜK INTERNET KULLANIMI </a:t>
            </a:r>
          </a:p>
        </c:rich>
      </c:tx>
      <c:layout>
        <c:manualLayout>
          <c:xMode val="edge"/>
          <c:yMode val="edge"/>
          <c:x val="0.21145061728395065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8291370986034299E-3"/>
          <c:y val="0.31538983518242336"/>
          <c:w val="0.91203719905382197"/>
          <c:h val="0.66965534561463258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GÜNLÜK INTERNET KULLANIMI </c:v>
                </c:pt>
              </c:strCache>
            </c:strRef>
          </c:tx>
          <c:explosion val="40"/>
          <c:dLbls>
            <c:dLbl>
              <c:idx val="3"/>
              <c:delete val="1"/>
            </c:dLbl>
            <c:txPr>
              <a:bodyPr/>
              <a:lstStyle/>
              <a:p>
                <a:pPr>
                  <a:defRPr sz="2400" b="1">
                    <a:latin typeface="Arial" pitchFamily="34" charset="0"/>
                    <a:cs typeface="Arial" pitchFamily="34" charset="0"/>
                  </a:defRPr>
                </a:pPr>
                <a:endParaRPr lang="tr-TR"/>
              </a:p>
            </c:txPr>
            <c:showPercent val="1"/>
            <c:showLeaderLines val="1"/>
          </c:dLbls>
          <c:cat>
            <c:strRef>
              <c:f>Sayfa1!$A$2:$A$5</c:f>
              <c:strCache>
                <c:ptCount val="4"/>
                <c:pt idx="0">
                  <c:v>0-2 SAAT </c:v>
                </c:pt>
                <c:pt idx="1">
                  <c:v>3-5 SAAT </c:v>
                </c:pt>
                <c:pt idx="2">
                  <c:v>6-10 SAAT</c:v>
                </c:pt>
                <c:pt idx="3">
                  <c:v> </c:v>
                </c:pt>
              </c:strCache>
            </c:strRef>
          </c:cat>
          <c:val>
            <c:numRef>
              <c:f>Sayfa1!$B$2:$B$5</c:f>
              <c:numCache>
                <c:formatCode>0.00%</c:formatCode>
                <c:ptCount val="4"/>
                <c:pt idx="0" formatCode="0%">
                  <c:v>0.89000000000000101</c:v>
                </c:pt>
                <c:pt idx="1">
                  <c:v>7.0000000000000034E-2</c:v>
                </c:pt>
                <c:pt idx="2" formatCode="0%">
                  <c:v>4.0000000000000077E-2</c:v>
                </c:pt>
                <c:pt idx="3" formatCode="General">
                  <c:v>0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0.10650955088947214"/>
          <c:y val="0.15506008713966518"/>
          <c:w val="0.76727394790964043"/>
          <c:h val="7.2233168265868786E-2"/>
        </c:manualLayout>
      </c:layout>
      <c:txPr>
        <a:bodyPr/>
        <a:lstStyle/>
        <a:p>
          <a:pPr>
            <a:defRPr sz="2400" b="1">
              <a:latin typeface="Arial" pitchFamily="34" charset="0"/>
              <a:cs typeface="Arial" pitchFamily="34" charset="0"/>
            </a:defRPr>
          </a:pPr>
          <a:endParaRPr lang="tr-TR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title>
      <c:tx>
        <c:rich>
          <a:bodyPr/>
          <a:lstStyle/>
          <a:p>
            <a:pPr>
              <a:defRPr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r>
              <a:rPr lang="tr-TR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GÜNLÜK </a:t>
            </a:r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SOSYAL MEDYA</a:t>
            </a:r>
            <a:r>
              <a:rPr lang="tr-TR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</a:t>
            </a:r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ULLANIMI </a:t>
            </a:r>
          </a:p>
        </c:rich>
      </c:tx>
      <c:layout>
        <c:manualLayout>
          <c:xMode val="edge"/>
          <c:yMode val="edge"/>
          <c:x val="0.13642509964032307"/>
          <c:y val="3.412434625033047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4907407407407468E-2"/>
          <c:y val="0.34009373828271472"/>
          <c:w val="0.90509251866137663"/>
          <c:h val="0.63988099724310499"/>
        </c:manualLayout>
      </c:layout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SOSYAL MEDYA KULLANIMI </c:v>
                </c:pt>
              </c:strCache>
            </c:strRef>
          </c:tx>
          <c:explosion val="29"/>
          <c:dLbls>
            <c:dLbl>
              <c:idx val="2"/>
              <c:layout>
                <c:manualLayout>
                  <c:x val="6.1986244774958683E-2"/>
                  <c:y val="4.5129653633590672E-2"/>
                </c:manualLayout>
              </c:layout>
              <c:showPercent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2400" b="1">
                    <a:latin typeface="Arial" pitchFamily="34" charset="0"/>
                    <a:cs typeface="Arial" pitchFamily="34" charset="0"/>
                  </a:defRPr>
                </a:pPr>
                <a:endParaRPr lang="tr-TR"/>
              </a:p>
            </c:txPr>
            <c:showPercent val="1"/>
            <c:showLeaderLines val="1"/>
          </c:dLbls>
          <c:cat>
            <c:strRef>
              <c:f>Sayfa1!$A$2:$A$5</c:f>
              <c:strCache>
                <c:ptCount val="4"/>
                <c:pt idx="0">
                  <c:v>0-2 SAAT</c:v>
                </c:pt>
                <c:pt idx="1">
                  <c:v>3-5 SAAT</c:v>
                </c:pt>
                <c:pt idx="2">
                  <c:v>6-10 SAAT </c:v>
                </c:pt>
                <c:pt idx="3">
                  <c:v> </c:v>
                </c:pt>
              </c:strCache>
            </c:strRef>
          </c:cat>
          <c:val>
            <c:numRef>
              <c:f>Sayfa1!$B$2:$B$5</c:f>
              <c:numCache>
                <c:formatCode>0%</c:formatCode>
                <c:ptCount val="4"/>
                <c:pt idx="0">
                  <c:v>0.9</c:v>
                </c:pt>
                <c:pt idx="1">
                  <c:v>9.0000000000000066E-2</c:v>
                </c:pt>
                <c:pt idx="2">
                  <c:v>1.0000000000000005E-2</c:v>
                </c:pt>
                <c:pt idx="3" formatCode="General">
                  <c:v>0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0.13079971485045871"/>
          <c:y val="0.10101175486428779"/>
          <c:w val="0.73840040828229803"/>
          <c:h val="0.19952505455801239"/>
        </c:manualLayout>
      </c:layout>
      <c:txPr>
        <a:bodyPr/>
        <a:lstStyle/>
        <a:p>
          <a:pPr>
            <a:defRPr sz="2400" b="1">
              <a:latin typeface="Arial" pitchFamily="34" charset="0"/>
              <a:cs typeface="Arial" pitchFamily="34" charset="0"/>
            </a:defRPr>
          </a:pPr>
          <a:endParaRPr lang="tr-TR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r>
              <a:rPr lang="tr-T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BİLGİSAYAR OYUNLARINA AYRILAN ZAMAN </a:t>
            </a:r>
          </a:p>
          <a:p>
            <a:pPr>
              <a:defRPr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r>
              <a:rPr lang="tr-T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BİLGİSAYAR OYUNLARI </c:v>
                </c:pt>
              </c:strCache>
            </c:strRef>
          </c:tx>
          <c:explosion val="25"/>
          <c:dLbls>
            <c:dLbl>
              <c:idx val="3"/>
              <c:delete val="1"/>
            </c:dLbl>
            <c:txPr>
              <a:bodyPr/>
              <a:lstStyle/>
              <a:p>
                <a:pPr>
                  <a:defRPr sz="2400" b="1">
                    <a:latin typeface="Arial" pitchFamily="34" charset="0"/>
                    <a:cs typeface="Arial" pitchFamily="34" charset="0"/>
                  </a:defRPr>
                </a:pPr>
                <a:endParaRPr lang="tr-TR"/>
              </a:p>
            </c:txPr>
            <c:showPercent val="1"/>
            <c:showLeaderLines val="1"/>
          </c:dLbls>
          <c:cat>
            <c:strRef>
              <c:f>Sayfa1!$A$2:$A$5</c:f>
              <c:strCache>
                <c:ptCount val="3"/>
                <c:pt idx="0">
                  <c:v>0-2 SAAT</c:v>
                </c:pt>
                <c:pt idx="1">
                  <c:v>3-5 SAAT</c:v>
                </c:pt>
                <c:pt idx="2">
                  <c:v>6-10 SAAT </c:v>
                </c:pt>
              </c:strCache>
            </c:strRef>
          </c:cat>
          <c:val>
            <c:numRef>
              <c:f>Sayfa1!$B$2:$B$5</c:f>
              <c:numCache>
                <c:formatCode>0%</c:formatCode>
                <c:ptCount val="4"/>
                <c:pt idx="0">
                  <c:v>0.88</c:v>
                </c:pt>
                <c:pt idx="1">
                  <c:v>9.0000000000000024E-2</c:v>
                </c:pt>
                <c:pt idx="2" formatCode="0.00%">
                  <c:v>2.5999999999999999E-2</c:v>
                </c:pt>
                <c:pt idx="3" formatCode="General">
                  <c:v>0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0.13532620501386575"/>
          <c:y val="0.10424404797042965"/>
          <c:w val="0.72934758997226723"/>
          <c:h val="0.13273732057633569"/>
        </c:manualLayout>
      </c:layout>
      <c:txPr>
        <a:bodyPr/>
        <a:lstStyle/>
        <a:p>
          <a:pPr>
            <a:defRPr sz="2400" b="1">
              <a:latin typeface="Arial" pitchFamily="34" charset="0"/>
              <a:cs typeface="Arial" pitchFamily="34" charset="0"/>
            </a:defRPr>
          </a:pPr>
          <a:endParaRPr lang="tr-TR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ABC6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3B3E-9F74-457D-98F1-FFDC12482508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255F5-CFC5-492D-AF47-5CE05D21D4E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3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Selena%20Gomez%20-%20Same%20Old%20Love%20(Instrumental)%20-%20(youtube.mp3indir.net)%20320kbps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584176"/>
          </a:xfrm>
        </p:spPr>
        <p:txBody>
          <a:bodyPr>
            <a:normAutofit/>
          </a:bodyPr>
          <a:lstStyle/>
          <a:p>
            <a:r>
              <a:rPr lang="tr-TR" sz="6000" b="1" dirty="0" smtClean="0">
                <a:latin typeface="Harrington" pitchFamily="82" charset="0"/>
              </a:rPr>
              <a:t>ÇOCUK VE MEDYA </a:t>
            </a:r>
            <a:endParaRPr lang="tr-TR" sz="6000" b="1" dirty="0">
              <a:latin typeface="Harrington" pitchFamily="82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944216"/>
          </a:xfrm>
        </p:spPr>
        <p:txBody>
          <a:bodyPr>
            <a:noAutofit/>
          </a:bodyPr>
          <a:lstStyle/>
          <a:p>
            <a:r>
              <a:rPr lang="tr-T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03 Mart 2016 </a:t>
            </a:r>
          </a:p>
          <a:p>
            <a:r>
              <a:rPr lang="tr-T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Ankara</a:t>
            </a:r>
            <a:endParaRPr lang="tr-TR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rington" pitchFamily="82" charset="0"/>
            </a:endParaRPr>
          </a:p>
        </p:txBody>
      </p:sp>
      <p:pic>
        <p:nvPicPr>
          <p:cNvPr id="4" name="3 Resim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908720"/>
            <a:ext cx="1440160" cy="1490092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4 Resim" descr="abb_ambl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548680"/>
            <a:ext cx="1296144" cy="183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6" name="Selena Gomez - Same Old Love (Instrumental) - (youtube.mp3indir.net) 320kbp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2016-02-04\Scan1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6264696" cy="6224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4572000" y="60212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    </a:t>
            </a:r>
            <a:r>
              <a:rPr lang="tr-TR" sz="2000" dirty="0" smtClean="0">
                <a:latin typeface="Britannic Bold" pitchFamily="34" charset="0"/>
              </a:rPr>
              <a:t>Esat ÇEKİNMEZ</a:t>
            </a:r>
            <a:endParaRPr lang="tr-TR" sz="2000" dirty="0">
              <a:latin typeface="Britannic Bold" pitchFamily="34" charset="0"/>
            </a:endParaRPr>
          </a:p>
        </p:txBody>
      </p:sp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edya cocuk çalışması cocuklardan gelenler\ugur var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6840760" cy="652863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067944" y="5445224"/>
            <a:ext cx="3024336" cy="103671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                 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4427984" y="5085184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 smtClean="0">
                <a:solidFill>
                  <a:schemeClr val="bg1"/>
                </a:solidFill>
              </a:rPr>
              <a:t>            </a:t>
            </a:r>
            <a:r>
              <a:rPr lang="tr-TR" sz="2800" b="1" dirty="0" smtClean="0">
                <a:solidFill>
                  <a:srgbClr val="FFFF00"/>
                </a:solidFill>
                <a:latin typeface="Jokerman" pitchFamily="82" charset="0"/>
              </a:rPr>
              <a:t>ÜÇÜ BİRARADA</a:t>
            </a:r>
          </a:p>
          <a:p>
            <a:pPr algn="r"/>
            <a:endParaRPr lang="tr-TR" sz="2800" dirty="0" smtClean="0">
              <a:solidFill>
                <a:srgbClr val="FFFF00"/>
              </a:solidFill>
              <a:latin typeface="Jokerman" pitchFamily="82" charset="0"/>
            </a:endParaRPr>
          </a:p>
          <a:p>
            <a:pPr algn="r"/>
            <a:r>
              <a:rPr lang="tr-TR" sz="2800" dirty="0" smtClean="0">
                <a:solidFill>
                  <a:srgbClr val="FFFF00"/>
                </a:solidFill>
                <a:latin typeface="Jokerman" pitchFamily="82" charset="0"/>
              </a:rPr>
              <a:t>Uğur VAROL</a:t>
            </a:r>
            <a:r>
              <a:rPr lang="tr-TR" sz="2800" dirty="0" smtClean="0">
                <a:solidFill>
                  <a:schemeClr val="bg1"/>
                </a:solidFill>
                <a:latin typeface="Jokerman" pitchFamily="82" charset="0"/>
              </a:rPr>
              <a:t> </a:t>
            </a:r>
          </a:p>
          <a:p>
            <a:r>
              <a:rPr lang="tr-TR" sz="3200" b="1" dirty="0" smtClean="0">
                <a:solidFill>
                  <a:schemeClr val="bg1"/>
                </a:solidFill>
              </a:rPr>
              <a:t> 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3884279" y="3244334"/>
            <a:ext cx="1191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10800000" flipV="1">
            <a:off x="5148064" y="4653136"/>
            <a:ext cx="3816424" cy="1728192"/>
          </a:xfrm>
        </p:spPr>
        <p:txBody>
          <a:bodyPr>
            <a:normAutofit fontScale="90000"/>
          </a:bodyPr>
          <a:lstStyle/>
          <a:p>
            <a:pPr algn="r"/>
            <a:r>
              <a:rPr lang="tr-TR" sz="4000" dirty="0" smtClean="0"/>
              <a:t> </a:t>
            </a:r>
            <a:br>
              <a:rPr lang="tr-TR" sz="4000" dirty="0" smtClean="0"/>
            </a:br>
            <a:r>
              <a:rPr lang="tr-TR" sz="4000" dirty="0" smtClean="0">
                <a:latin typeface="Jokerman" pitchFamily="82" charset="0"/>
              </a:rPr>
              <a:t>   “</a:t>
            </a:r>
            <a:r>
              <a:rPr lang="tr-TR" sz="4000" dirty="0" smtClean="0">
                <a:solidFill>
                  <a:srgbClr val="FF0000"/>
                </a:solidFill>
                <a:latin typeface="Jokerman" pitchFamily="82" charset="0"/>
              </a:rPr>
              <a:t>Sen de mi</a:t>
            </a:r>
            <a:r>
              <a:rPr lang="tr-TR" sz="4000" dirty="0" smtClean="0">
                <a:latin typeface="Jokerman" pitchFamily="82" charset="0"/>
              </a:rPr>
              <a:t>?”</a:t>
            </a:r>
            <a:br>
              <a:rPr lang="tr-TR" sz="4000" dirty="0" smtClean="0">
                <a:latin typeface="Jokerman" pitchFamily="82" charset="0"/>
              </a:rPr>
            </a:br>
            <a:r>
              <a:rPr lang="tr-TR" dirty="0" smtClean="0">
                <a:latin typeface="Jokerman" pitchFamily="82" charset="0"/>
              </a:rPr>
              <a:t/>
            </a:r>
            <a:br>
              <a:rPr lang="tr-TR" dirty="0" smtClean="0">
                <a:latin typeface="Jokerman" pitchFamily="82" charset="0"/>
              </a:rPr>
            </a:br>
            <a:r>
              <a:rPr lang="tr-TR" sz="3100" b="1" dirty="0" smtClean="0">
                <a:latin typeface="Jokerman" pitchFamily="82" charset="0"/>
              </a:rPr>
              <a:t>Burak Fatih ÖZEN </a:t>
            </a:r>
            <a:r>
              <a:rPr lang="tr-TR" b="1" dirty="0" smtClean="0">
                <a:latin typeface="Jokerman" pitchFamily="82" charset="0"/>
              </a:rPr>
              <a:t/>
            </a:r>
            <a:br>
              <a:rPr lang="tr-TR" b="1" dirty="0" smtClean="0">
                <a:latin typeface="Jokerman" pitchFamily="82" charset="0"/>
              </a:rPr>
            </a:br>
            <a:endParaRPr lang="tr-TR" b="1" dirty="0">
              <a:latin typeface="Jokerman" pitchFamily="82" charset="0"/>
            </a:endParaRPr>
          </a:p>
        </p:txBody>
      </p:sp>
      <p:pic>
        <p:nvPicPr>
          <p:cNvPr id="1026" name="Picture 2" descr="C:\Users\user\Desktop\medya cocuk çalışması cocuklardan gelenler\DSC08748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608512" cy="64087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medya cocuk çalışması cocuklardan gelenler\çocuklardan gelen görseller\DSCN4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4608512" cy="6605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5292080" y="5589240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smtClean="0">
                <a:latin typeface="Jokerman" pitchFamily="82" charset="0"/>
              </a:rPr>
              <a:t>UYUŞUK BEYİNLER</a:t>
            </a:r>
          </a:p>
          <a:p>
            <a:pPr algn="r"/>
            <a:r>
              <a:rPr lang="tr-TR" b="1" dirty="0" smtClean="0">
                <a:latin typeface="Jokerman" pitchFamily="82" charset="0"/>
              </a:rPr>
              <a:t/>
            </a:r>
            <a:br>
              <a:rPr lang="tr-TR" b="1" dirty="0" smtClean="0">
                <a:latin typeface="Jokerman" pitchFamily="82" charset="0"/>
              </a:rPr>
            </a:br>
            <a:r>
              <a:rPr lang="tr-TR" b="1" dirty="0" smtClean="0">
                <a:latin typeface="Jokerman" pitchFamily="82" charset="0"/>
              </a:rPr>
              <a:t>Melda CANYURT</a:t>
            </a:r>
            <a:endParaRPr lang="tr-TR" b="1" dirty="0">
              <a:latin typeface="Jokerman" pitchFamily="82" charset="0"/>
            </a:endParaRPr>
          </a:p>
        </p:txBody>
      </p:sp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medya cocuk çalışması cocuklardan gelenler\çocuklardan gelen görseller\ESMA UYS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505271" cy="59046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4 Metin kutusu"/>
          <p:cNvSpPr txBox="1"/>
          <p:nvPr/>
        </p:nvSpPr>
        <p:spPr>
          <a:xfrm>
            <a:off x="5076056" y="630932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Jokerman" pitchFamily="82" charset="0"/>
              </a:rPr>
              <a:t>Esma UYSAL - ÖZGÜRLÜK</a:t>
            </a:r>
            <a:endParaRPr lang="tr-TR" sz="2000" b="1" dirty="0">
              <a:latin typeface="Jokerman" pitchFamily="82" charset="0"/>
            </a:endParaRPr>
          </a:p>
        </p:txBody>
      </p:sp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0" y="5373216"/>
            <a:ext cx="442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dirty="0" err="1" smtClean="0">
                <a:solidFill>
                  <a:srgbClr val="C00000"/>
                </a:solidFill>
                <a:latin typeface="Jokerman" pitchFamily="82" charset="0"/>
              </a:rPr>
              <a:t>Bagımlılık</a:t>
            </a:r>
            <a:r>
              <a:rPr lang="tr-TR" sz="4000" dirty="0" smtClean="0">
                <a:solidFill>
                  <a:srgbClr val="C00000"/>
                </a:solidFill>
                <a:latin typeface="Jokerman" pitchFamily="82" charset="0"/>
              </a:rPr>
              <a:t> mı ? </a:t>
            </a:r>
          </a:p>
          <a:p>
            <a:pPr algn="r"/>
            <a:r>
              <a:rPr lang="tr-TR" sz="3200" dirty="0" smtClean="0"/>
              <a:t>  </a:t>
            </a:r>
            <a:r>
              <a:rPr lang="tr-TR" sz="3200" b="1" dirty="0" smtClean="0"/>
              <a:t>Eyüp Mithat AÇIKGÖZ</a:t>
            </a:r>
            <a:endParaRPr lang="tr-TR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3960440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266512" cy="6453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6000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user\Desktop\ann\20160218_220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7"/>
            <a:ext cx="8424936" cy="63491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nn\20160218_220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089725" cy="55446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2051" name="Picture 3" descr="C:\Users\user\Desktop\ann\20160218_220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3504" y="108837"/>
            <a:ext cx="4700983" cy="4112251"/>
          </a:xfrm>
          <a:prstGeom prst="rect">
            <a:avLst/>
          </a:prstGeom>
          <a:noFill/>
          <a:ln w="57150">
            <a:solidFill>
              <a:srgbClr val="FF66CC"/>
            </a:solidFill>
          </a:ln>
        </p:spPr>
      </p:pic>
      <p:sp>
        <p:nvSpPr>
          <p:cNvPr id="4" name="3 Metin kutusu"/>
          <p:cNvSpPr txBox="1"/>
          <p:nvPr/>
        </p:nvSpPr>
        <p:spPr>
          <a:xfrm>
            <a:off x="5436096" y="4365104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Jokerman" pitchFamily="82" charset="0"/>
              </a:rPr>
              <a:t>Beni  rahatsız etmeyin !!!</a:t>
            </a:r>
            <a:endParaRPr lang="tr-TR" sz="3200" b="1" dirty="0">
              <a:latin typeface="Jokerman" pitchFamily="82" charset="0"/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edya cocuk çalışması cocuklardan gelenler\çocuklardan gelen görseller\DSCN4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5263"/>
            <a:ext cx="8640960" cy="6282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6588224" y="6165304"/>
            <a:ext cx="255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 err="1" smtClean="0">
                <a:latin typeface="Jokerman" pitchFamily="82" charset="0"/>
              </a:rPr>
              <a:t>Büşranur</a:t>
            </a:r>
            <a:r>
              <a:rPr lang="tr-TR" sz="2000" b="1" dirty="0" smtClean="0">
                <a:latin typeface="Jokerman" pitchFamily="82" charset="0"/>
              </a:rPr>
              <a:t> ÖZKAN </a:t>
            </a:r>
            <a:endParaRPr lang="tr-TR" sz="2000" b="1" dirty="0">
              <a:latin typeface="Jokerman" pitchFamily="82" charset="0"/>
            </a:endParaRPr>
          </a:p>
        </p:txBody>
      </p:sp>
      <p:sp>
        <p:nvSpPr>
          <p:cNvPr id="4" name="3 Oval Belirtme Çizgisi"/>
          <p:cNvSpPr/>
          <p:nvPr/>
        </p:nvSpPr>
        <p:spPr>
          <a:xfrm rot="201092">
            <a:off x="4054731" y="4636201"/>
            <a:ext cx="2576295" cy="823463"/>
          </a:xfrm>
          <a:prstGeom prst="wedgeEllipseCallout">
            <a:avLst>
              <a:gd name="adj1" fmla="val -45578"/>
              <a:gd name="adj2" fmla="val 8963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r-TR" sz="1600" dirty="0" smtClean="0">
              <a:solidFill>
                <a:schemeClr val="tx1"/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tr-TR" sz="1600" dirty="0" err="1" smtClean="0">
                <a:solidFill>
                  <a:schemeClr val="tx1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Bananeee</a:t>
            </a:r>
            <a:r>
              <a:rPr lang="tr-TR" sz="1600" dirty="0" smtClean="0">
                <a:solidFill>
                  <a:schemeClr val="tx1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,  televizyon </a:t>
            </a:r>
            <a:r>
              <a:rPr lang="tr-TR" sz="1600" dirty="0" err="1" smtClean="0">
                <a:solidFill>
                  <a:schemeClr val="tx1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seyrediceeemm</a:t>
            </a:r>
            <a:r>
              <a:rPr lang="tr-TR" sz="1600" dirty="0" smtClean="0">
                <a:solidFill>
                  <a:schemeClr val="tx1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endParaRPr lang="tr-TR" dirty="0"/>
          </a:p>
        </p:txBody>
      </p:sp>
      <p:sp>
        <p:nvSpPr>
          <p:cNvPr id="6" name="5 Oval Belirtme Çizgisi"/>
          <p:cNvSpPr/>
          <p:nvPr/>
        </p:nvSpPr>
        <p:spPr>
          <a:xfrm rot="20939502">
            <a:off x="1120659" y="3106036"/>
            <a:ext cx="1656184" cy="1225025"/>
          </a:xfrm>
          <a:prstGeom prst="wedgeEllipseCallout">
            <a:avLst>
              <a:gd name="adj1" fmla="val -57362"/>
              <a:gd name="adj2" fmla="val 4107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r-TR" sz="1600" dirty="0" smtClean="0"/>
          </a:p>
          <a:p>
            <a:pPr algn="just"/>
            <a:r>
              <a:rPr lang="tr-TR" sz="1600" dirty="0" smtClean="0"/>
              <a:t>Oğlum </a:t>
            </a:r>
            <a:r>
              <a:rPr lang="tr-TR" sz="1600" dirty="0" err="1" smtClean="0"/>
              <a:t>tv’yi</a:t>
            </a:r>
            <a:r>
              <a:rPr lang="tr-TR" sz="1600" dirty="0" smtClean="0"/>
              <a:t> kapat artık, yemek yiyeceğiz</a:t>
            </a:r>
          </a:p>
          <a:p>
            <a:pPr algn="ctr"/>
            <a:endParaRPr lang="tr-TR" dirty="0"/>
          </a:p>
        </p:txBody>
      </p:sp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medya cocuk çalışması cocuklardan gelenler\Yeni klasör\erdem özgel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476671"/>
            <a:ext cx="8856984" cy="5097813"/>
          </a:xfrm>
          <a:prstGeom prst="rect">
            <a:avLst/>
          </a:prstGeom>
          <a:ln w="38100" cap="sq">
            <a:solidFill>
              <a:srgbClr val="B30D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5652120" y="5751258"/>
            <a:ext cx="331236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2400" b="1" dirty="0" smtClean="0">
                <a:latin typeface="Jokerman" pitchFamily="82" charset="0"/>
              </a:rPr>
              <a:t>ERDEM ÖZGELEN </a:t>
            </a:r>
          </a:p>
          <a:p>
            <a:endParaRPr lang="tr-TR" sz="2400" dirty="0"/>
          </a:p>
        </p:txBody>
      </p:sp>
      <p:sp>
        <p:nvSpPr>
          <p:cNvPr id="6" name="5 Bulut"/>
          <p:cNvSpPr/>
          <p:nvPr/>
        </p:nvSpPr>
        <p:spPr>
          <a:xfrm>
            <a:off x="6128453" y="880006"/>
            <a:ext cx="3107407" cy="1603946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chemeClr val="tx1"/>
                </a:solidFill>
              </a:rPr>
              <a:t>Bak, yine bilgisayar başında uyuyakalmış…</a:t>
            </a:r>
          </a:p>
          <a:p>
            <a:endParaRPr lang="tr-T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MİNİ ANKET</a:t>
            </a:r>
            <a:endParaRPr lang="tr-TR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9-14 YAŞ ARASI </a:t>
            </a:r>
          </a:p>
          <a:p>
            <a:pPr algn="ctr"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75 ÇOCUK MECLİS ÜYESİNE </a:t>
            </a:r>
          </a:p>
          <a:p>
            <a:pPr algn="ctr"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BİR GÜNDE MEDYA ARAÇLARIYLA </a:t>
            </a:r>
          </a:p>
          <a:p>
            <a:pPr algn="ctr"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NE KADAR ZAMAN GEÇİRDİKLERİNİ SORDUK :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  <p:transition spd="med" advClick="0" advTm="7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103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3779912" y="609329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tr-TR" dirty="0" smtClean="0">
              <a:latin typeface="Britannic Bold" pitchFamily="34" charset="0"/>
            </a:endParaRPr>
          </a:p>
          <a:p>
            <a:pPr algn="r"/>
            <a:r>
              <a:rPr lang="tr-TR" b="1" dirty="0" err="1" smtClean="0">
                <a:latin typeface="Jokerman" pitchFamily="82" charset="0"/>
              </a:rPr>
              <a:t>Fatmanur</a:t>
            </a:r>
            <a:r>
              <a:rPr lang="tr-TR" b="1" dirty="0" smtClean="0">
                <a:latin typeface="Jokerman" pitchFamily="82" charset="0"/>
              </a:rPr>
              <a:t> Damla ŞENTÜRK </a:t>
            </a:r>
          </a:p>
          <a:p>
            <a:endParaRPr lang="tr-TR" dirty="0"/>
          </a:p>
        </p:txBody>
      </p:sp>
      <p:sp>
        <p:nvSpPr>
          <p:cNvPr id="10" name="9 Bulut"/>
          <p:cNvSpPr/>
          <p:nvPr/>
        </p:nvSpPr>
        <p:spPr>
          <a:xfrm rot="20806284">
            <a:off x="157000" y="3957703"/>
            <a:ext cx="2735391" cy="168934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chemeClr val="tx1"/>
                </a:solidFill>
              </a:rPr>
              <a:t>Elif’le konuşuyorum..</a:t>
            </a:r>
            <a:endParaRPr lang="tr-TR" sz="2400" b="1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user\Desktop\f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5" y="3356992"/>
            <a:ext cx="1285343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759892"/>
            <a:ext cx="864096" cy="1213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19 Bulut"/>
          <p:cNvSpPr/>
          <p:nvPr/>
        </p:nvSpPr>
        <p:spPr>
          <a:xfrm rot="20806284">
            <a:off x="1150032" y="5048109"/>
            <a:ext cx="1694627" cy="1126634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20 Bulut"/>
          <p:cNvSpPr/>
          <p:nvPr/>
        </p:nvSpPr>
        <p:spPr>
          <a:xfrm rot="21082159">
            <a:off x="4314623" y="206849"/>
            <a:ext cx="2876417" cy="158532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</a:rPr>
              <a:t>Ay OĞLUM,  ÇOK ÇALIŞIYOR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2" name="21 Satır Belirtme Çizgisi 2"/>
          <p:cNvSpPr/>
          <p:nvPr/>
        </p:nvSpPr>
        <p:spPr>
          <a:xfrm>
            <a:off x="5940152" y="1916832"/>
            <a:ext cx="2448272" cy="1368152"/>
          </a:xfrm>
          <a:prstGeom prst="borderCallout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Bir mesajınız var</a:t>
            </a:r>
          </a:p>
          <a:p>
            <a:pPr algn="ctr"/>
            <a:endParaRPr lang="tr-TR" dirty="0"/>
          </a:p>
        </p:txBody>
      </p:sp>
      <p:sp>
        <p:nvSpPr>
          <p:cNvPr id="23" name="22 Satır Belirtme Çizgisi 1 (Kenarlık ve Diğer Çubuk)"/>
          <p:cNvSpPr/>
          <p:nvPr/>
        </p:nvSpPr>
        <p:spPr>
          <a:xfrm>
            <a:off x="5220072" y="5013176"/>
            <a:ext cx="3096344" cy="1296144"/>
          </a:xfrm>
          <a:prstGeom prst="accentBorderCallout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Oyun da tüm heyecanıyla devam ediyor </a:t>
            </a:r>
            <a:endParaRPr lang="tr-TR" dirty="0"/>
          </a:p>
        </p:txBody>
      </p:sp>
      <p:sp>
        <p:nvSpPr>
          <p:cNvPr id="12" name="11 Oval Belirtme Çizgisi"/>
          <p:cNvSpPr/>
          <p:nvPr/>
        </p:nvSpPr>
        <p:spPr>
          <a:xfrm rot="19417764">
            <a:off x="256889" y="660483"/>
            <a:ext cx="2693392" cy="1954909"/>
          </a:xfrm>
          <a:prstGeom prst="wedgeEllipseCallout">
            <a:avLst>
              <a:gd name="adj1" fmla="val 24541"/>
              <a:gd name="adj2" fmla="val 9360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Anneee</a:t>
            </a:r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İşim </a:t>
            </a:r>
            <a:r>
              <a:rPr lang="tr-T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vaaarrr</a:t>
            </a:r>
            <a:endPara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tr-T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6000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6084905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 rot="445354">
            <a:off x="549530" y="329040"/>
            <a:ext cx="33123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Kristen ITC" pitchFamily="66" charset="0"/>
              </a:rPr>
              <a:t>Çocuklar medyayı sevmeli,</a:t>
            </a:r>
            <a:endParaRPr lang="tr-TR" dirty="0">
              <a:latin typeface="Kristen ITC" pitchFamily="66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 rot="21250243">
            <a:off x="4230495" y="171146"/>
            <a:ext cx="33933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Kristen ITC" pitchFamily="66" charset="0"/>
              </a:rPr>
              <a:t>Ama, spor da yapmalı.</a:t>
            </a:r>
            <a:endParaRPr lang="tr-TR" dirty="0">
              <a:latin typeface="Kristen ITC" pitchFamily="66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 rot="21165225">
            <a:off x="926839" y="3855885"/>
            <a:ext cx="33843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Kristen ITC" pitchFamily="66" charset="0"/>
              </a:rPr>
              <a:t>Medya </a:t>
            </a:r>
            <a:r>
              <a:rPr lang="tr-TR" b="1" dirty="0" err="1" smtClean="0">
                <a:latin typeface="Kristen ITC" pitchFamily="66" charset="0"/>
              </a:rPr>
              <a:t>araclarını</a:t>
            </a:r>
            <a:r>
              <a:rPr lang="tr-TR" b="1" dirty="0" smtClean="0">
                <a:latin typeface="Kristen ITC" pitchFamily="66" charset="0"/>
              </a:rPr>
              <a:t> çok  da fazla kullanmamalıdır</a:t>
            </a:r>
            <a:r>
              <a:rPr lang="tr-TR" dirty="0" smtClean="0">
                <a:latin typeface="Kristen ITC" pitchFamily="66" charset="0"/>
              </a:rPr>
              <a:t>.</a:t>
            </a:r>
            <a:endParaRPr lang="tr-TR" dirty="0">
              <a:latin typeface="Kristen ITC" pitchFamily="66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 rot="20790803">
            <a:off x="4946625" y="3536005"/>
            <a:ext cx="296596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latin typeface="Kristen ITC" pitchFamily="66" charset="0"/>
              </a:rPr>
              <a:t>Çocuklar için de </a:t>
            </a:r>
            <a:r>
              <a:rPr lang="tr-TR" sz="1600" b="1" dirty="0" err="1" smtClean="0">
                <a:latin typeface="Kristen ITC" pitchFamily="66" charset="0"/>
              </a:rPr>
              <a:t>tv</a:t>
            </a:r>
            <a:r>
              <a:rPr lang="tr-TR" sz="1600" b="1" smtClean="0">
                <a:latin typeface="Kristen ITC" pitchFamily="66" charset="0"/>
              </a:rPr>
              <a:t> haberleri olmalıdır</a:t>
            </a:r>
            <a:endParaRPr lang="tr-TR" sz="1600" b="1" dirty="0">
              <a:latin typeface="Kristen ITC" pitchFamily="66" charset="0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6660232" y="5949280"/>
            <a:ext cx="27363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Jokerman" pitchFamily="82" charset="0"/>
              </a:rPr>
              <a:t>Yusuf CİHAN </a:t>
            </a:r>
          </a:p>
          <a:p>
            <a:endParaRPr lang="tr-TR" dirty="0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medya cocuk çalışması cocuklardan gelenler\Yeni klasör\Scan1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483843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1187624" y="594928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atin typeface="Britannic Bold" pitchFamily="34" charset="0"/>
              </a:rPr>
              <a:t>ENGELSİZ GÖRÜŞ</a:t>
            </a:r>
            <a:r>
              <a:rPr lang="tr-TR" sz="3200" dirty="0" smtClean="0">
                <a:latin typeface="Britannic Bold" pitchFamily="34" charset="0"/>
              </a:rPr>
              <a:t> </a:t>
            </a:r>
          </a:p>
        </p:txBody>
      </p:sp>
      <p:sp>
        <p:nvSpPr>
          <p:cNvPr id="6" name="5 Dikdörtgen"/>
          <p:cNvSpPr/>
          <p:nvPr/>
        </p:nvSpPr>
        <p:spPr>
          <a:xfrm>
            <a:off x="6421384" y="5373216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b="1" dirty="0" smtClean="0">
                <a:latin typeface="Jokerman" pitchFamily="82" charset="0"/>
              </a:rPr>
              <a:t>Burak Fatih ÖZEN </a:t>
            </a:r>
            <a:endParaRPr lang="tr-TR" b="1" dirty="0">
              <a:latin typeface="Jokerman" pitchFamily="82" charset="0"/>
            </a:endParaRPr>
          </a:p>
        </p:txBody>
      </p:sp>
    </p:spTree>
  </p:cSld>
  <p:clrMapOvr>
    <a:masterClrMapping/>
  </p:clrMapOvr>
  <p:transition spd="med" advClick="0" advTm="5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medya cocuk çalışması cocuklardan gelenler\Yeni klasör\Scan1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8275" cy="597666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5148064" y="551723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                          </a:t>
            </a:r>
            <a:r>
              <a:rPr lang="tr-TR" dirty="0" smtClean="0">
                <a:latin typeface="Jokerman" pitchFamily="82" charset="0"/>
              </a:rPr>
              <a:t>Çizim:</a:t>
            </a:r>
            <a:endParaRPr lang="tr-TR" dirty="0">
              <a:latin typeface="Jokerman" pitchFamily="82" charset="0"/>
            </a:endParaRPr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medya cocuk çalışması cocuklardan gelenler\Yeni klasör\Scan1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8856984" cy="5714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5940152" y="5805265"/>
            <a:ext cx="288032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latin typeface="Jokerman" pitchFamily="82" charset="0"/>
              </a:rPr>
              <a:t>Büşra ERDOGAN</a:t>
            </a:r>
          </a:p>
          <a:p>
            <a:pPr algn="ctr"/>
            <a:endParaRPr lang="tr-TR" sz="2000" dirty="0">
              <a:latin typeface="Britannic Bold" pitchFamily="34" charset="0"/>
            </a:endParaRPr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medya cocuk çalışması cocuklardan gelenler\Yeni klasör\Scan1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7632848" cy="6367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5364088" y="332656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latin typeface="Jokerman" pitchFamily="82" charset="0"/>
              </a:rPr>
              <a:t>Berza</a:t>
            </a:r>
            <a:r>
              <a:rPr lang="tr-TR" sz="2000" b="1" dirty="0" smtClean="0">
                <a:latin typeface="Jokerman" pitchFamily="82" charset="0"/>
              </a:rPr>
              <a:t> Can KÜTÜK  </a:t>
            </a:r>
            <a:endParaRPr lang="tr-TR" sz="2000" b="1" dirty="0">
              <a:latin typeface="Jokerman" pitchFamily="82" charset="0"/>
            </a:endParaRPr>
          </a:p>
        </p:txBody>
      </p:sp>
    </p:spTree>
  </p:cSld>
  <p:clrMapOvr>
    <a:masterClrMapping/>
  </p:clrMapOvr>
  <p:transition spd="med" advClick="0" advTm="5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medya cocuk çalışması cocuklardan gelenler\Yeni klasör\esin çalışkan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54106" cy="597666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7 Bulut"/>
          <p:cNvSpPr/>
          <p:nvPr/>
        </p:nvSpPr>
        <p:spPr>
          <a:xfrm>
            <a:off x="1331640" y="908720"/>
            <a:ext cx="3780063" cy="2304256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b="1" dirty="0" err="1" smtClean="0">
                <a:solidFill>
                  <a:schemeClr val="tx1"/>
                </a:solidFill>
              </a:rPr>
              <a:t>Ayy</a:t>
            </a:r>
            <a:r>
              <a:rPr lang="tr-TR" b="1" dirty="0" smtClean="0">
                <a:solidFill>
                  <a:schemeClr val="tx1"/>
                </a:solidFill>
              </a:rPr>
              <a:t>,  annemden izin alsam da denize gitsem. Hem aksiyon yaşarım, hem de  köpek balığının içinden, yuttuğu adamı bile kurtarırım!!!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5508104" y="6309320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Britannic Bold" pitchFamily="34" charset="0"/>
              </a:rPr>
              <a:t>   </a:t>
            </a:r>
            <a:r>
              <a:rPr lang="tr-TR" sz="2400" b="1" dirty="0" smtClean="0">
                <a:latin typeface="Jokerman" pitchFamily="82" charset="0"/>
              </a:rPr>
              <a:t>Esin </a:t>
            </a:r>
            <a:r>
              <a:rPr lang="tr-TR" sz="2400" b="1" dirty="0" err="1" smtClean="0">
                <a:latin typeface="Jokerman" pitchFamily="82" charset="0"/>
              </a:rPr>
              <a:t>ÇALIsKAN</a:t>
            </a:r>
            <a:r>
              <a:rPr lang="tr-TR" sz="2400" b="1" dirty="0" smtClean="0">
                <a:latin typeface="Jokerman" pitchFamily="82" charset="0"/>
              </a:rPr>
              <a:t> </a:t>
            </a:r>
          </a:p>
          <a:p>
            <a:endParaRPr lang="tr-TR" dirty="0"/>
          </a:p>
        </p:txBody>
      </p:sp>
    </p:spTree>
  </p:cSld>
  <p:clrMapOvr>
    <a:masterClrMapping/>
  </p:clrMapOvr>
  <p:transition spd="med" advClick="0" advTm="7000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medya cocuk çalışması cocuklardan gelenler\Yeni klasör\Scan1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5040560" cy="6287757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51520" y="260648"/>
            <a:ext cx="244827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Beynimizi yıkayan televizyonlar,</a:t>
            </a:r>
            <a:endParaRPr lang="tr-TR" b="1" dirty="0"/>
          </a:p>
        </p:txBody>
      </p:sp>
      <p:sp>
        <p:nvSpPr>
          <p:cNvPr id="6" name="5 Metin kutusu"/>
          <p:cNvSpPr txBox="1"/>
          <p:nvPr/>
        </p:nvSpPr>
        <p:spPr>
          <a:xfrm>
            <a:off x="2771800" y="1"/>
            <a:ext cx="2808312" cy="646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Boşa vakit harcadığımız </a:t>
            </a:r>
            <a:r>
              <a:rPr lang="tr-TR" b="1" dirty="0" err="1" smtClean="0"/>
              <a:t>bilgisayaralar</a:t>
            </a:r>
            <a:r>
              <a:rPr lang="tr-TR" b="1" dirty="0" smtClean="0"/>
              <a:t>…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683568" y="2996952"/>
            <a:ext cx="453650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Oysa, geleceğimiz için çalışmamız, vaktimizi daha iyi değerlendirmemiz gerekmez mi?</a:t>
            </a:r>
            <a:endParaRPr lang="tr-TR" b="1" dirty="0"/>
          </a:p>
        </p:txBody>
      </p:sp>
      <p:sp>
        <p:nvSpPr>
          <p:cNvPr id="8" name="7 Metin kutusu"/>
          <p:cNvSpPr txBox="1"/>
          <p:nvPr/>
        </p:nvSpPr>
        <p:spPr>
          <a:xfrm>
            <a:off x="539552" y="5877272"/>
            <a:ext cx="4968552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EKRANIN DEĞİL, GELECEĞİMİZİN KUMANDASI OLSUN ELİMİZDE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5220072" y="5226784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pPr algn="r"/>
            <a:r>
              <a:rPr lang="tr-TR" sz="2000" b="1" dirty="0" smtClean="0">
                <a:latin typeface="Jokerman" pitchFamily="82" charset="0"/>
              </a:rPr>
              <a:t>Fatma Zehra AYAKLI </a:t>
            </a:r>
          </a:p>
          <a:p>
            <a:endParaRPr lang="tr-TR" sz="2000" dirty="0"/>
          </a:p>
        </p:txBody>
      </p:sp>
    </p:spTree>
  </p:cSld>
  <p:clrMapOvr>
    <a:masterClrMapping/>
  </p:clrMapOvr>
  <p:transition spd="med" advClick="0" advTm="6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medya cocuk çalışması cocuklardan gelenler\çocuklardan gelen görseller\DSCN4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22532" cy="588844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5436096" y="5805264"/>
            <a:ext cx="3707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tr-TR" dirty="0" smtClean="0">
              <a:latin typeface="Jokerman" pitchFamily="82" charset="0"/>
            </a:endParaRPr>
          </a:p>
          <a:p>
            <a:pPr algn="r"/>
            <a:endParaRPr lang="tr-TR" dirty="0" smtClean="0">
              <a:latin typeface="Jokerman" pitchFamily="82" charset="0"/>
            </a:endParaRPr>
          </a:p>
          <a:p>
            <a:pPr algn="r"/>
            <a:r>
              <a:rPr lang="tr-TR" b="1" dirty="0" smtClean="0">
                <a:latin typeface="Jokerman" pitchFamily="82" charset="0"/>
              </a:rPr>
              <a:t>Ayşe </a:t>
            </a:r>
            <a:r>
              <a:rPr lang="tr-TR" b="1" dirty="0" err="1" smtClean="0">
                <a:latin typeface="Jokerman" pitchFamily="82" charset="0"/>
              </a:rPr>
              <a:t>Dila</a:t>
            </a:r>
            <a:r>
              <a:rPr lang="tr-TR" b="1" dirty="0" smtClean="0">
                <a:latin typeface="Jokerman" pitchFamily="82" charset="0"/>
              </a:rPr>
              <a:t> KARAKAYA </a:t>
            </a:r>
            <a:endParaRPr lang="tr-TR" b="1" dirty="0">
              <a:latin typeface="Jokerman" pitchFamily="82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2915816" y="623731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MEDYA ESARETİ </a:t>
            </a: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Bulut"/>
          <p:cNvSpPr/>
          <p:nvPr/>
        </p:nvSpPr>
        <p:spPr>
          <a:xfrm rot="20711427">
            <a:off x="4428873" y="4384007"/>
            <a:ext cx="3240360" cy="2118370"/>
          </a:xfrm>
          <a:prstGeom prst="clou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218" name="Picture 2" descr="C:\Users\user\Desktop\medya cocuk çalışması cocuklardan gelenler\Yeni klasör\ayşe dila karakay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51515" cy="6331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5" name="4 Bulut"/>
          <p:cNvSpPr/>
          <p:nvPr/>
        </p:nvSpPr>
        <p:spPr>
          <a:xfrm rot="885768">
            <a:off x="5262049" y="218462"/>
            <a:ext cx="2532593" cy="17879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/>
              <a:t>Oo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Tırmır</a:t>
            </a:r>
            <a:r>
              <a:rPr lang="tr-TR" sz="2000" b="1" dirty="0" smtClean="0"/>
              <a:t>, yanındaki bu güzel de kim ? </a:t>
            </a:r>
            <a:endParaRPr lang="tr-TR" sz="2000" b="1" dirty="0"/>
          </a:p>
        </p:txBody>
      </p:sp>
      <p:sp>
        <p:nvSpPr>
          <p:cNvPr id="6" name="5 Bulut"/>
          <p:cNvSpPr/>
          <p:nvPr/>
        </p:nvSpPr>
        <p:spPr>
          <a:xfrm>
            <a:off x="2195736" y="0"/>
            <a:ext cx="2952328" cy="19168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FACEBOOK diye bir şey var. Bak ta gör! </a:t>
            </a:r>
            <a:endParaRPr lang="tr-TR" b="1" dirty="0"/>
          </a:p>
        </p:txBody>
      </p:sp>
      <p:sp>
        <p:nvSpPr>
          <p:cNvPr id="10" name="9 Bulut"/>
          <p:cNvSpPr/>
          <p:nvPr/>
        </p:nvSpPr>
        <p:spPr>
          <a:xfrm rot="21074237">
            <a:off x="2524334" y="3036120"/>
            <a:ext cx="4239348" cy="2748059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 smtClean="0">
              <a:solidFill>
                <a:schemeClr val="tx1"/>
              </a:solidFill>
            </a:endParaRPr>
          </a:p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Yook</a:t>
            </a:r>
            <a:r>
              <a:rPr lang="tr-TR" dirty="0" smtClean="0">
                <a:solidFill>
                  <a:schemeClr val="tx1"/>
                </a:solidFill>
              </a:rPr>
              <a:t> Öyle kolay değil !!!</a:t>
            </a:r>
          </a:p>
          <a:p>
            <a:pPr algn="ctr"/>
            <a:r>
              <a:rPr lang="tr-TR" b="1" dirty="0" err="1" smtClean="0">
                <a:solidFill>
                  <a:schemeClr val="tx1"/>
                </a:solidFill>
              </a:rPr>
              <a:t>FACE</a:t>
            </a:r>
            <a:r>
              <a:rPr lang="tr-TR" dirty="0" err="1" smtClean="0">
                <a:solidFill>
                  <a:schemeClr val="tx1"/>
                </a:solidFill>
              </a:rPr>
              <a:t>’den</a:t>
            </a:r>
            <a:r>
              <a:rPr lang="tr-TR" dirty="0" smtClean="0">
                <a:solidFill>
                  <a:schemeClr val="tx1"/>
                </a:solidFill>
              </a:rPr>
              <a:t> beğeneceksin, </a:t>
            </a:r>
            <a:r>
              <a:rPr lang="tr-TR" b="1" dirty="0" err="1" smtClean="0">
                <a:solidFill>
                  <a:schemeClr val="tx1"/>
                </a:solidFill>
              </a:rPr>
              <a:t>YouTube</a:t>
            </a:r>
            <a:r>
              <a:rPr lang="tr-TR" dirty="0" err="1" smtClean="0">
                <a:solidFill>
                  <a:schemeClr val="tx1"/>
                </a:solidFill>
              </a:rPr>
              <a:t>’dan</a:t>
            </a:r>
            <a:r>
              <a:rPr lang="tr-TR" dirty="0" smtClean="0">
                <a:solidFill>
                  <a:schemeClr val="tx1"/>
                </a:solidFill>
              </a:rPr>
              <a:t> izleyeceksin, </a:t>
            </a:r>
            <a:r>
              <a:rPr lang="tr-TR" b="1" dirty="0" err="1" smtClean="0">
                <a:solidFill>
                  <a:schemeClr val="tx1"/>
                </a:solidFill>
              </a:rPr>
              <a:t>TWEETER</a:t>
            </a:r>
            <a:r>
              <a:rPr lang="tr-TR" dirty="0" err="1" smtClean="0">
                <a:solidFill>
                  <a:schemeClr val="tx1"/>
                </a:solidFill>
              </a:rPr>
              <a:t>’dan</a:t>
            </a:r>
            <a:r>
              <a:rPr lang="tr-TR" dirty="0" smtClean="0">
                <a:solidFill>
                  <a:schemeClr val="tx1"/>
                </a:solidFill>
              </a:rPr>
              <a:t> da yorum atacaksın.!!!</a:t>
            </a:r>
          </a:p>
          <a:p>
            <a:pPr algn="ctr"/>
            <a:endParaRPr lang="tr-TR" dirty="0"/>
          </a:p>
        </p:txBody>
      </p:sp>
      <p:sp>
        <p:nvSpPr>
          <p:cNvPr id="9" name="8 Bulut"/>
          <p:cNvSpPr/>
          <p:nvPr/>
        </p:nvSpPr>
        <p:spPr>
          <a:xfrm>
            <a:off x="5565854" y="2489674"/>
            <a:ext cx="2712836" cy="1901605"/>
          </a:xfrm>
          <a:prstGeom prst="cloud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>
                <a:solidFill>
                  <a:schemeClr val="tx1"/>
                </a:solidFill>
              </a:rPr>
              <a:t>Hımm</a:t>
            </a:r>
            <a:r>
              <a:rPr lang="tr-TR" b="1" dirty="0" smtClean="0">
                <a:solidFill>
                  <a:schemeClr val="tx1"/>
                </a:solidFill>
              </a:rPr>
              <a:t>, demek FACEBOOK ‘tan bakmak gerek, öyle mi ?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7" name="6 Bulut"/>
          <p:cNvSpPr/>
          <p:nvPr/>
        </p:nvSpPr>
        <p:spPr>
          <a:xfrm rot="713977">
            <a:off x="2940971" y="1344527"/>
            <a:ext cx="2841372" cy="1665409"/>
          </a:xfrm>
          <a:prstGeom prst="cloud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002060"/>
                </a:solidFill>
              </a:rPr>
              <a:t>Mesela, Ufuk’un  yeni arkadaşının adı da BANKUŞ !</a:t>
            </a:r>
            <a:endParaRPr lang="tr-TR" b="1" dirty="0">
              <a:solidFill>
                <a:srgbClr val="002060"/>
              </a:solidFill>
            </a:endParaRPr>
          </a:p>
        </p:txBody>
      </p:sp>
      <p:cxnSp>
        <p:nvCxnSpPr>
          <p:cNvPr id="15" name="14 Düz Ok Bağlayıcısı"/>
          <p:cNvCxnSpPr/>
          <p:nvPr/>
        </p:nvCxnSpPr>
        <p:spPr>
          <a:xfrm>
            <a:off x="1619672" y="1844824"/>
            <a:ext cx="1368152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Düz Ok Bağlayıcısı"/>
          <p:cNvCxnSpPr/>
          <p:nvPr/>
        </p:nvCxnSpPr>
        <p:spPr>
          <a:xfrm flipH="1">
            <a:off x="6660232" y="2348880"/>
            <a:ext cx="1368152" cy="2160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Yatay Kaydırma"/>
          <p:cNvSpPr/>
          <p:nvPr/>
        </p:nvSpPr>
        <p:spPr>
          <a:xfrm rot="21053655">
            <a:off x="4066894" y="5072012"/>
            <a:ext cx="3550835" cy="1152128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200" b="1" dirty="0" smtClean="0">
              <a:solidFill>
                <a:srgbClr val="C00000"/>
              </a:solidFill>
              <a:latin typeface="Jokerman" pitchFamily="82" charset="0"/>
            </a:endParaRPr>
          </a:p>
          <a:p>
            <a:pPr algn="ctr"/>
            <a:r>
              <a:rPr lang="tr-TR" sz="2200" b="1" dirty="0" smtClean="0">
                <a:solidFill>
                  <a:srgbClr val="C00000"/>
                </a:solidFill>
                <a:latin typeface="Jokerman" pitchFamily="82" charset="0"/>
              </a:rPr>
              <a:t>Ayşe </a:t>
            </a:r>
            <a:r>
              <a:rPr lang="tr-TR" sz="2200" b="1" dirty="0" err="1" smtClean="0">
                <a:solidFill>
                  <a:srgbClr val="C00000"/>
                </a:solidFill>
                <a:latin typeface="Jokerman" pitchFamily="82" charset="0"/>
              </a:rPr>
              <a:t>Dila</a:t>
            </a:r>
            <a:r>
              <a:rPr lang="tr-TR" sz="2200" b="1" dirty="0" smtClean="0">
                <a:solidFill>
                  <a:srgbClr val="C00000"/>
                </a:solidFill>
                <a:latin typeface="Jokerman" pitchFamily="82" charset="0"/>
              </a:rPr>
              <a:t> KARAKAYA </a:t>
            </a:r>
          </a:p>
          <a:p>
            <a:pPr algn="ctr"/>
            <a:endParaRPr lang="tr-TR" dirty="0"/>
          </a:p>
        </p:txBody>
      </p:sp>
    </p:spTree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67544" y="404664"/>
          <a:ext cx="8219256" cy="572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  </a:ext>
            </a:extLst>
          </a:blip>
          <a:stretch>
            <a:fillRect/>
          </a:stretch>
        </p:blipFill>
        <p:spPr>
          <a:xfrm>
            <a:off x="251520" y="188640"/>
            <a:ext cx="4608512" cy="61926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Dikdörtgen"/>
          <p:cNvSpPr/>
          <p:nvPr/>
        </p:nvSpPr>
        <p:spPr>
          <a:xfrm>
            <a:off x="5148064" y="188640"/>
            <a:ext cx="367240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Medyadan sorumlu sayın büyüklerimiz,</a:t>
            </a:r>
          </a:p>
          <a:p>
            <a:pPr algn="ctr">
              <a:lnSpc>
                <a:spcPct val="150000"/>
              </a:lnSpc>
            </a:pPr>
            <a:r>
              <a:rPr lang="tr-T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“</a:t>
            </a:r>
            <a:r>
              <a:rPr lang="tr-TR" sz="3200" b="1" dirty="0" err="1" smtClean="0">
                <a:solidFill>
                  <a:srgbClr val="B30D84"/>
                </a:solidFill>
                <a:latin typeface="Jokerman" pitchFamily="82" charset="0"/>
              </a:rPr>
              <a:t>Yasadıgımız</a:t>
            </a:r>
            <a:r>
              <a:rPr lang="tr-TR" sz="3200" b="1" dirty="0" smtClean="0">
                <a:solidFill>
                  <a:srgbClr val="B30D84"/>
                </a:solidFill>
                <a:latin typeface="Jokerman" pitchFamily="82" charset="0"/>
              </a:rPr>
              <a:t> dünyaya bizim gözümüzden de bakmalısınız</a:t>
            </a:r>
            <a:r>
              <a:rPr lang="tr-T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”!.</a:t>
            </a:r>
          </a:p>
          <a:p>
            <a:pPr algn="ctr"/>
            <a:endParaRPr lang="tr-T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r"/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Alparslan TANRIVERD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İ</a:t>
            </a:r>
          </a:p>
          <a:p>
            <a:pPr algn="ctr"/>
            <a:endParaRPr lang="tr-T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enminutes.ph/wp-content/uploads/2014/06/internet-for-k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65980">
            <a:off x="4556228" y="271516"/>
            <a:ext cx="4097642" cy="3365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 rot="21004196">
            <a:off x="531764" y="204185"/>
            <a:ext cx="7117202" cy="55054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buNone/>
            </a:pPr>
            <a:r>
              <a:rPr lang="tr-TR" sz="7200" dirty="0" smtClean="0">
                <a:solidFill>
                  <a:srgbClr val="B30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ÇOCUK DOSTU </a:t>
            </a:r>
          </a:p>
          <a:p>
            <a:pPr>
              <a:lnSpc>
                <a:spcPct val="160000"/>
              </a:lnSpc>
              <a:buNone/>
            </a:pPr>
            <a:r>
              <a:rPr lang="tr-TR" sz="7200" dirty="0" smtClean="0">
                <a:solidFill>
                  <a:srgbClr val="B30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bir MEDYA, </a:t>
            </a:r>
          </a:p>
          <a:p>
            <a:pPr>
              <a:lnSpc>
                <a:spcPct val="160000"/>
              </a:lnSpc>
              <a:buNone/>
            </a:pPr>
            <a:r>
              <a:rPr lang="tr-TR" sz="7200" dirty="0" smtClean="0">
                <a:solidFill>
                  <a:srgbClr val="B30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“</a:t>
            </a:r>
            <a:r>
              <a:rPr lang="tr-TR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HAYAL </a:t>
            </a:r>
            <a:r>
              <a:rPr lang="tr-TR" sz="7200" dirty="0" smtClean="0">
                <a:solidFill>
                  <a:srgbClr val="B30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“ </a:t>
            </a:r>
            <a:r>
              <a:rPr lang="tr-TR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OLMAMALI </a:t>
            </a:r>
            <a:r>
              <a:rPr lang="tr-TR" sz="7200" b="1" dirty="0" smtClean="0">
                <a:solidFill>
                  <a:srgbClr val="0F51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!</a:t>
            </a:r>
            <a:r>
              <a:rPr lang="tr-TR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!</a:t>
            </a:r>
            <a:endParaRPr lang="tr-TR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tr-TR" sz="4400" b="1" dirty="0" smtClean="0">
              <a:solidFill>
                <a:srgbClr val="C00000"/>
              </a:solidFill>
              <a:latin typeface="Harrington" pitchFamily="82" charset="0"/>
            </a:endParaRPr>
          </a:p>
          <a:p>
            <a:pPr algn="ctr">
              <a:buNone/>
            </a:pPr>
            <a:r>
              <a:rPr lang="tr-TR" sz="8000" b="1" dirty="0" smtClean="0">
                <a:solidFill>
                  <a:srgbClr val="B30D84"/>
                </a:solidFill>
                <a:latin typeface="Harrington" pitchFamily="82" charset="0"/>
              </a:rPr>
              <a:t>TEŞEKKÜRLER</a:t>
            </a:r>
          </a:p>
          <a:p>
            <a:pPr algn="ctr">
              <a:buNone/>
            </a:pPr>
            <a:r>
              <a:rPr lang="tr-TR" sz="9600" b="1" dirty="0" smtClean="0">
                <a:solidFill>
                  <a:srgbClr val="FFFF00"/>
                </a:solidFill>
                <a:latin typeface="Harrington" pitchFamily="82" charset="0"/>
                <a:sym typeface="Wingdings" pitchFamily="2" charset="2"/>
              </a:rPr>
              <a:t></a:t>
            </a:r>
          </a:p>
          <a:p>
            <a:pPr algn="ctr">
              <a:buNone/>
            </a:pPr>
            <a:endParaRPr lang="tr-TR" sz="4400" b="1" dirty="0" smtClean="0">
              <a:solidFill>
                <a:srgbClr val="C00000"/>
              </a:solidFill>
              <a:latin typeface="Harrington" pitchFamily="82" charset="0"/>
            </a:endParaRPr>
          </a:p>
          <a:p>
            <a:pPr algn="ctr">
              <a:buNone/>
            </a:pPr>
            <a:endParaRPr lang="tr-TR" sz="4400" b="1" dirty="0">
              <a:solidFill>
                <a:srgbClr val="C00000"/>
              </a:solidFill>
              <a:latin typeface="Harrington" pitchFamily="82" charset="0"/>
            </a:endParaRPr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476672"/>
          <a:ext cx="8229600" cy="564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620688"/>
          <a:ext cx="850728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20933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tr-TR" sz="4400" b="1" dirty="0" smtClean="0">
              <a:solidFill>
                <a:srgbClr val="C00000"/>
              </a:solidFill>
              <a:latin typeface="Harrington" pitchFamily="82" charset="0"/>
            </a:endParaRPr>
          </a:p>
          <a:p>
            <a:pPr algn="ctr">
              <a:buNone/>
            </a:pPr>
            <a:r>
              <a:rPr lang="tr-TR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ÇOCUKLARIN GÖZÜNDEN</a:t>
            </a:r>
          </a:p>
          <a:p>
            <a:pPr algn="ctr">
              <a:buNone/>
            </a:pPr>
            <a:r>
              <a:rPr lang="tr-TR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 </a:t>
            </a:r>
          </a:p>
          <a:p>
            <a:pPr algn="ctr">
              <a:buNone/>
            </a:pPr>
            <a:r>
              <a:rPr lang="tr-TR" sz="7200" b="1" dirty="0" smtClean="0">
                <a:solidFill>
                  <a:srgbClr val="B30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“MEDYA ve </a:t>
            </a:r>
          </a:p>
          <a:p>
            <a:pPr algn="ctr">
              <a:buNone/>
            </a:pPr>
            <a:r>
              <a:rPr lang="tr-TR" sz="7200" b="1" dirty="0" smtClean="0">
                <a:solidFill>
                  <a:srgbClr val="B30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ÇOCUK” </a:t>
            </a:r>
            <a:endParaRPr lang="tr-TR" sz="7200" b="1" dirty="0">
              <a:solidFill>
                <a:srgbClr val="B30D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rington" pitchFamily="82" charset="0"/>
            </a:endParaRP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860032" y="260648"/>
            <a:ext cx="3960440" cy="1440160"/>
          </a:xfrm>
        </p:spPr>
        <p:txBody>
          <a:bodyPr>
            <a:normAutofit/>
          </a:bodyPr>
          <a:lstStyle/>
          <a:p>
            <a:r>
              <a:rPr lang="tr-TR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itchFamily="66" charset="0"/>
              </a:rPr>
              <a:t>birarada</a:t>
            </a:r>
            <a:r>
              <a:rPr lang="tr-TR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itchFamily="66" charset="0"/>
              </a:rPr>
              <a:t>  - yalnız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1026" name="Picture 2" descr="C:\Users\user\Desktop\medya cocuk çalışması cocuklardan gelenler\IMG-20160203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64496" cy="5856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medya cocuk çalışması cocuklardan gelenler\IMG-20160203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294173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etin kutusu"/>
          <p:cNvSpPr txBox="1"/>
          <p:nvPr/>
        </p:nvSpPr>
        <p:spPr>
          <a:xfrm>
            <a:off x="5364088" y="630932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 </a:t>
            </a:r>
            <a:endParaRPr lang="tr-T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5901121" y="6309320"/>
            <a:ext cx="2937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tr-TR" sz="2800" b="1" dirty="0" smtClean="0">
                <a:solidFill>
                  <a:srgbClr val="C00000"/>
                </a:solidFill>
                <a:latin typeface="Jokerman" pitchFamily="82" charset="0"/>
                <a:ea typeface="Arial Unicode MS" pitchFamily="34" charset="-128"/>
                <a:cs typeface="Arial Unicode MS" pitchFamily="34" charset="-128"/>
              </a:rPr>
              <a:t>TAHA  AKKURT</a:t>
            </a:r>
            <a:endParaRPr lang="tr-TR" sz="2800" b="1" dirty="0">
              <a:solidFill>
                <a:srgbClr val="C00000"/>
              </a:solidFill>
              <a:latin typeface="Jokerman" pitchFamily="82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Kristen ITC" pitchFamily="66" charset="0"/>
              </a:rPr>
              <a:t>Bir elde cep telefonu, </a:t>
            </a:r>
            <a:br>
              <a:rPr lang="tr-TR" dirty="0" smtClean="0">
                <a:latin typeface="Kristen ITC" pitchFamily="66" charset="0"/>
              </a:rPr>
            </a:br>
            <a:r>
              <a:rPr lang="tr-TR" smtClean="0">
                <a:latin typeface="Kristen ITC" pitchFamily="66" charset="0"/>
              </a:rPr>
              <a:t>karsıda televizyon</a:t>
            </a:r>
            <a:r>
              <a:rPr lang="tr-TR" dirty="0" smtClean="0">
                <a:latin typeface="Kristen ITC" pitchFamily="66" charset="0"/>
              </a:rPr>
              <a:t>: bakıyoruz </a:t>
            </a:r>
            <a:endParaRPr lang="tr-TR" dirty="0">
              <a:latin typeface="Kristen ITC" pitchFamily="66" charset="0"/>
            </a:endParaRPr>
          </a:p>
        </p:txBody>
      </p:sp>
      <p:pic>
        <p:nvPicPr>
          <p:cNvPr id="2050" name="Picture 2" descr="C:\Users\user\Desktop\medya cocuk çalışması cocuklardan gelenler\IMG-20160131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403648" y="1556792"/>
            <a:ext cx="4675163" cy="4381947"/>
          </a:xfrm>
          <a:prstGeom prst="rect">
            <a:avLst/>
          </a:prstGeom>
          <a:noFill/>
        </p:spPr>
      </p:pic>
      <p:pic>
        <p:nvPicPr>
          <p:cNvPr id="5" name="Picture 2" descr="C:\Users\user\Desktop\medya cocuk çalışması cocuklardan gelenler\IMG-20160131-WA0000.jpg"/>
          <p:cNvPicPr>
            <a:picLocks noChangeAspect="1" noChangeArrowheads="1"/>
          </p:cNvPicPr>
          <p:nvPr/>
        </p:nvPicPr>
        <p:blipFill>
          <a:blip r:embed="rId2" cstate="print">
            <a:lum bright="7000"/>
          </a:blip>
          <a:srcRect/>
          <a:stretch>
            <a:fillRect/>
          </a:stretch>
        </p:blipFill>
        <p:spPr bwMode="auto">
          <a:xfrm>
            <a:off x="2642238" y="1988840"/>
            <a:ext cx="4598337" cy="4309939"/>
          </a:xfrm>
          <a:prstGeom prst="rect">
            <a:avLst/>
          </a:prstGeom>
          <a:noFill/>
        </p:spPr>
      </p:pic>
      <p:pic>
        <p:nvPicPr>
          <p:cNvPr id="6" name="Picture 2" descr="C:\Users\user\Desktop\medya cocuk çalışması cocuklardan gelenler\IMG-20160131-WA0000.jpg"/>
          <p:cNvPicPr>
            <a:picLocks noChangeAspect="1" noChangeArrowheads="1"/>
          </p:cNvPicPr>
          <p:nvPr/>
        </p:nvPicPr>
        <p:blipFill>
          <a:blip r:embed="rId2" cstate="print">
            <a:lum bright="19000"/>
          </a:blip>
          <a:srcRect/>
          <a:stretch>
            <a:fillRect/>
          </a:stretch>
        </p:blipFill>
        <p:spPr bwMode="auto">
          <a:xfrm>
            <a:off x="2411760" y="1916832"/>
            <a:ext cx="4828816" cy="4525963"/>
          </a:xfrm>
          <a:prstGeom prst="rect">
            <a:avLst/>
          </a:prstGeom>
          <a:noFill/>
        </p:spPr>
      </p:pic>
      <p:pic>
        <p:nvPicPr>
          <p:cNvPr id="7" name="Picture 2" descr="C:\Users\user\Desktop\medya cocuk çalışması cocuklardan gelenler\IMG-20160131-WA0000.jpg"/>
          <p:cNvPicPr>
            <a:picLocks noChangeAspect="1" noChangeArrowheads="1"/>
          </p:cNvPicPr>
          <p:nvPr/>
        </p:nvPicPr>
        <p:blipFill>
          <a:blip r:embed="rId2" cstate="print">
            <a:lum bright="37000"/>
          </a:blip>
          <a:srcRect/>
          <a:stretch>
            <a:fillRect/>
          </a:stretch>
        </p:blipFill>
        <p:spPr bwMode="auto">
          <a:xfrm>
            <a:off x="3424690" y="2276872"/>
            <a:ext cx="4751990" cy="4453955"/>
          </a:xfrm>
          <a:prstGeom prst="rect">
            <a:avLst/>
          </a:prstGeom>
          <a:noFill/>
        </p:spPr>
      </p:pic>
      <p:pic>
        <p:nvPicPr>
          <p:cNvPr id="8" name="Picture 2" descr="C:\Users\user\Desktop\medya cocuk çalışması cocuklardan gelenler\IMG-20160131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492896"/>
            <a:ext cx="4536504" cy="4221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Metin kutusu"/>
          <p:cNvSpPr txBox="1"/>
          <p:nvPr/>
        </p:nvSpPr>
        <p:spPr>
          <a:xfrm>
            <a:off x="179512" y="6021288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Jokerman" pitchFamily="82" charset="0"/>
              </a:rPr>
              <a:t>Kaan  TUVANÇ</a:t>
            </a:r>
          </a:p>
          <a:p>
            <a:endParaRPr lang="tr-TR" b="1" dirty="0">
              <a:latin typeface="Britannic Bold" pitchFamily="34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03232" cy="1080120"/>
          </a:xfrm>
        </p:spPr>
        <p:txBody>
          <a:bodyPr>
            <a:normAutofit fontScale="90000"/>
          </a:bodyPr>
          <a:lstStyle/>
          <a:p>
            <a:r>
              <a:rPr lang="tr-TR" sz="4000" dirty="0" err="1" smtClean="0">
                <a:latin typeface="Kristen ITC" pitchFamily="66" charset="0"/>
              </a:rPr>
              <a:t>gelecegimin</a:t>
            </a:r>
            <a:r>
              <a:rPr lang="tr-TR" sz="4000" dirty="0" smtClean="0">
                <a:latin typeface="Kristen ITC" pitchFamily="66" charset="0"/>
              </a:rPr>
              <a:t> kumandası   </a:t>
            </a:r>
            <a:br>
              <a:rPr lang="tr-TR" sz="4000" dirty="0" smtClean="0">
                <a:latin typeface="Kristen ITC" pitchFamily="66" charset="0"/>
              </a:rPr>
            </a:br>
            <a:r>
              <a:rPr lang="tr-TR" sz="4000" dirty="0" smtClean="0">
                <a:latin typeface="Kristen ITC" pitchFamily="66" charset="0"/>
              </a:rPr>
              <a:t>elimde mi </a:t>
            </a:r>
            <a:r>
              <a:rPr lang="tr-TR" dirty="0" smtClean="0">
                <a:latin typeface="Kristen ITC" pitchFamily="66" charset="0"/>
              </a:rPr>
              <a:t>? </a:t>
            </a:r>
            <a:endParaRPr lang="tr-TR" dirty="0">
              <a:latin typeface="Kristen ITC" pitchFamily="66" charset="0"/>
            </a:endParaRPr>
          </a:p>
        </p:txBody>
      </p:sp>
      <p:pic>
        <p:nvPicPr>
          <p:cNvPr id="3074" name="Picture 2" descr="C:\Users\user\Desktop\medya cocuk çalışması cocuklardan gelenler\elif betü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6011171" cy="532458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3075" name="Picture 3" descr="C:\Users\user\Desktop\ind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3939">
            <a:off x="2359331" y="2762681"/>
            <a:ext cx="1123043" cy="893964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6" name="Picture 4" descr="C:\Users\user\Desktop\images.jpg"/>
          <p:cNvPicPr>
            <a:picLocks noChangeAspect="1" noChangeArrowheads="1"/>
          </p:cNvPicPr>
          <p:nvPr/>
        </p:nvPicPr>
        <p:blipFill>
          <a:blip r:embed="rId4" cstate="print">
            <a:lum bright="-5000" contrast="18000"/>
          </a:blip>
          <a:srcRect/>
          <a:stretch>
            <a:fillRect/>
          </a:stretch>
        </p:blipFill>
        <p:spPr bwMode="auto">
          <a:xfrm>
            <a:off x="6444208" y="1484784"/>
            <a:ext cx="1080120" cy="2409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556792"/>
            <a:ext cx="139780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Metin kutusu"/>
          <p:cNvSpPr txBox="1"/>
          <p:nvPr/>
        </p:nvSpPr>
        <p:spPr>
          <a:xfrm>
            <a:off x="5868144" y="63093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ritannic Bold" pitchFamily="34" charset="0"/>
              </a:rPr>
              <a:t>Elif Betül YILMAZ </a:t>
            </a:r>
            <a:endParaRPr lang="tr-TR" dirty="0">
              <a:latin typeface="Britannic Bold" pitchFamily="34" charset="0"/>
            </a:endParaRPr>
          </a:p>
        </p:txBody>
      </p:sp>
      <p:cxnSp>
        <p:nvCxnSpPr>
          <p:cNvPr id="10" name="9 Düz Ok Bağlayıcısı"/>
          <p:cNvCxnSpPr/>
          <p:nvPr/>
        </p:nvCxnSpPr>
        <p:spPr>
          <a:xfrm flipV="1">
            <a:off x="2843808" y="2204864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332</Words>
  <Application>Microsoft Office PowerPoint</Application>
  <PresentationFormat>Ekran Gösterisi (4:3)</PresentationFormat>
  <Paragraphs>98</Paragraphs>
  <Slides>32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3" baseType="lpstr">
      <vt:lpstr>Ofis Teması</vt:lpstr>
      <vt:lpstr>ÇOCUK VE MEDYA </vt:lpstr>
      <vt:lpstr>MİNİ ANKET</vt:lpstr>
      <vt:lpstr>Slayt 3</vt:lpstr>
      <vt:lpstr>Slayt 4</vt:lpstr>
      <vt:lpstr>Slayt 5</vt:lpstr>
      <vt:lpstr>Slayt 6</vt:lpstr>
      <vt:lpstr>birarada  - yalnız </vt:lpstr>
      <vt:lpstr>Bir elde cep telefonu,  karsıda televizyon: bakıyoruz </vt:lpstr>
      <vt:lpstr>gelecegimin kumandası    elimde mi ? </vt:lpstr>
      <vt:lpstr>Slayt 10</vt:lpstr>
      <vt:lpstr>Slayt 11</vt:lpstr>
      <vt:lpstr>     “Sen de mi?”  Burak Fatih ÖZEN  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</vt:vector>
  </TitlesOfParts>
  <Company>Burak ESER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Oynarken birarada, medyayla tek başına  </dc:title>
  <dc:creator>user</dc:creator>
  <cp:lastModifiedBy>user</cp:lastModifiedBy>
  <cp:revision>72</cp:revision>
  <dcterms:created xsi:type="dcterms:W3CDTF">2016-02-04T12:53:09Z</dcterms:created>
  <dcterms:modified xsi:type="dcterms:W3CDTF">2016-02-26T14:08:56Z</dcterms:modified>
</cp:coreProperties>
</file>